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10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1" r:id="rId3"/>
    <p:sldId id="262" r:id="rId4"/>
    <p:sldId id="267" r:id="rId5"/>
    <p:sldId id="263" r:id="rId6"/>
    <p:sldId id="266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6E6E"/>
    <a:srgbClr val="000000"/>
    <a:srgbClr val="0432FF"/>
    <a:srgbClr val="4C6786"/>
    <a:srgbClr val="1D0DD7"/>
    <a:srgbClr val="465D79"/>
    <a:srgbClr val="4298F8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0"/>
    <p:restoredTop sz="90869"/>
  </p:normalViewPr>
  <p:slideViewPr>
    <p:cSldViewPr snapToGrid="0" snapToObjects="1">
      <p:cViewPr varScale="1">
        <p:scale>
          <a:sx n="87" d="100"/>
          <a:sy n="87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16015BB-7316-3A4A-81C4-F629FD1FE3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923FAE-EDA1-1142-B87B-FBA50895DF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C8096-3939-234E-9EDA-AF3D8C8DB952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D0B9EA-6860-4E43-BF82-AE3A622429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337ED-F907-0C4B-BB12-AEAE416A77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1F92D4-673E-DE48-A01F-0E35346EC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0339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29BFE4-5C0F-FA46-AB08-927F36CA20D4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20476E-EFFA-AC49-9DBA-D4E071B705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16679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Choose the strategy and products together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85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1. Roles</a:t>
            </a:r>
          </a:p>
          <a:p>
            <a:r>
              <a:rPr kumimoji="1" lang="en-US" altLang="zh-CN" dirty="0"/>
              <a:t>2. Technology</a:t>
            </a:r>
          </a:p>
          <a:p>
            <a:r>
              <a:rPr kumimoji="1" lang="en-US" altLang="zh-CN" dirty="0"/>
              <a:t>3. Lesson learned</a:t>
            </a:r>
            <a:endParaRPr kumimoji="1"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3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66B70-23C2-A746-AC87-CF1F0084732D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01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80439-8FBE-5442-8A3F-BF931B3AA2D8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31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C88E2-0CF4-774E-9841-488C1A274E66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68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A55AB-9081-D04A-B9E1-CC856A5B7436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7297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A78C-E0AE-7F4F-B8EC-378E88199FD0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996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CBAE7-A951-E84C-89E0-7F55598AEFA2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970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6561-79BF-304E-A29C-B315B22B41A6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75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255A0-233C-C849-83B1-B896121E2AB3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75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374B9-63ED-474A-8A95-8F2FCCBF69E1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222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82BF3-7C59-CF45-BAC8-C3908990C790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943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CA791-3D36-BD41-B20A-BA375650965B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68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1BF21-4627-E141-AF3B-8C21F7852CF3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0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6A69C-C3C6-1E4D-B0D0-48E9F0CA9435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413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0499-68D2-4746-AAE7-319B11909C3A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031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0EDAE-E2CD-0749-A6F2-3E4F1E2F2247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687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1F778-993D-C644-81FF-9185AB92CE84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562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E8E41-B3F7-E246-86C5-CBD8BA864837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89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7F1CC-917B-9540-8831-768D2EAA340F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20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B10C073-3F05-E642-8C48-8F6993C85E4D}" type="datetime1">
              <a:rPr lang="en-US" smtClean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787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09" r:id="rId1"/>
    <p:sldLayoutId id="2147485110" r:id="rId2"/>
    <p:sldLayoutId id="2147485111" r:id="rId3"/>
    <p:sldLayoutId id="2147485112" r:id="rId4"/>
    <p:sldLayoutId id="2147485113" r:id="rId5"/>
    <p:sldLayoutId id="2147485114" r:id="rId6"/>
    <p:sldLayoutId id="2147485115" r:id="rId7"/>
    <p:sldLayoutId id="2147485116" r:id="rId8"/>
    <p:sldLayoutId id="2147485117" r:id="rId9"/>
    <p:sldLayoutId id="2147485118" r:id="rId10"/>
    <p:sldLayoutId id="2147485119" r:id="rId11"/>
    <p:sldLayoutId id="2147485120" r:id="rId12"/>
    <p:sldLayoutId id="2147485121" r:id="rId13"/>
    <p:sldLayoutId id="2147485122" r:id="rId14"/>
    <p:sldLayoutId id="2147485123" r:id="rId15"/>
    <p:sldLayoutId id="2147485124" r:id="rId16"/>
    <p:sldLayoutId id="2147485125" r:id="rId17"/>
    <p:sldLayoutId id="2147485126" r:id="rId18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7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7F25B-91D3-0541-8992-939EE27CEC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670" y="1630101"/>
            <a:ext cx="6858000" cy="1790700"/>
          </a:xfrm>
        </p:spPr>
        <p:txBody>
          <a:bodyPr>
            <a:normAutofit/>
          </a:bodyPr>
          <a:lstStyle/>
          <a:p>
            <a:pPr algn="l"/>
            <a:r>
              <a:rPr lang="en-US" sz="6750" dirty="0">
                <a:solidFill>
                  <a:schemeClr val="accent1">
                    <a:lumMod val="50000"/>
                  </a:schemeClr>
                </a:solidFill>
                <a:latin typeface="+mn-lt"/>
                <a:ea typeface="Apple Symbols" panose="02000000000000000000" pitchFamily="2" charset="-79"/>
                <a:cs typeface="Apple Symbols" panose="02000000000000000000" pitchFamily="2" charset="-79"/>
              </a:rPr>
              <a:t>Quantophia 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357BD47A-4413-F645-9800-E471C8969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516" y="3557888"/>
            <a:ext cx="8112714" cy="1594179"/>
          </a:xfrm>
        </p:spPr>
        <p:txBody>
          <a:bodyPr>
            <a:noAutofit/>
          </a:bodyPr>
          <a:lstStyle/>
          <a:p>
            <a:pPr algn="r"/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Athelas" panose="02000503000000020003" pitchFamily="2" charset="77"/>
                <a:ea typeface="Apple Symbols" panose="02000000000000000000" pitchFamily="2" charset="-79"/>
                <a:cs typeface="Aharoni" panose="020F0502020204030204" pitchFamily="34" charset="0"/>
              </a:rPr>
              <a:t> 		</a:t>
            </a:r>
            <a:r>
              <a:rPr lang="en-US" sz="2000" cap="none" dirty="0">
                <a:solidFill>
                  <a:srgbClr val="7F7F7F"/>
                </a:solidFill>
                <a:ea typeface="Apple Symbols" panose="02000000000000000000" pitchFamily="2" charset="-79"/>
                <a:cs typeface="Aharoni" panose="020F0502020204030204" pitchFamily="34" charset="0"/>
              </a:rPr>
              <a:t>Team: Hot spot</a:t>
            </a:r>
          </a:p>
          <a:p>
            <a:pPr algn="r"/>
            <a:endParaRPr lang="en-US" sz="2000" cap="none" dirty="0">
              <a:solidFill>
                <a:srgbClr val="7F7F7F"/>
              </a:solidFill>
              <a:ea typeface="Apple Symbols" panose="02000000000000000000" pitchFamily="2" charset="-79"/>
              <a:cs typeface="Aharoni" panose="020F0502020204030204" pitchFamily="34" charset="0"/>
            </a:endParaRPr>
          </a:p>
          <a:p>
            <a:pPr algn="r"/>
            <a:r>
              <a:rPr lang="en-US" sz="2000" cap="none" dirty="0">
                <a:solidFill>
                  <a:srgbClr val="7F7F7F"/>
                </a:solidFill>
                <a:ea typeface="Apple Symbols" panose="02000000000000000000" pitchFamily="2" charset="-79"/>
                <a:cs typeface="Aharoni" panose="020F0502020204030204" pitchFamily="34" charset="0"/>
              </a:rPr>
              <a:t>Maggie |  Davis | Sue | Sophy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EB27A9E-4536-FD48-8FF8-AA42DBFBC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1CC5BA-127F-5D4D-B176-216E1A5E34B2}"/>
              </a:ext>
            </a:extLst>
          </p:cNvPr>
          <p:cNvCxnSpPr/>
          <p:nvPr/>
        </p:nvCxnSpPr>
        <p:spPr>
          <a:xfrm>
            <a:off x="453771" y="3429000"/>
            <a:ext cx="8236458" cy="0"/>
          </a:xfrm>
          <a:prstGeom prst="line">
            <a:avLst/>
          </a:prstGeom>
          <a:ln w="47625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Graphic 22">
            <a:extLst>
              <a:ext uri="{FF2B5EF4-FFF2-40B4-BE49-F238E27FC236}">
                <a16:creationId xmlns:a16="http://schemas.microsoft.com/office/drawing/2014/main" id="{F0A234F8-7C18-1F4E-8311-D0CA7C050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6681" y="385733"/>
            <a:ext cx="970816" cy="629951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789FE1E-D5BE-6C4F-9724-F869C0E1BC35}"/>
              </a:ext>
            </a:extLst>
          </p:cNvPr>
          <p:cNvSpPr txBox="1"/>
          <p:nvPr/>
        </p:nvSpPr>
        <p:spPr>
          <a:xfrm>
            <a:off x="453771" y="3557888"/>
            <a:ext cx="43347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7F7F7F"/>
                </a:solidFill>
              </a:rPr>
              <a:t>Back testing tool</a:t>
            </a:r>
          </a:p>
          <a:p>
            <a:endParaRPr kumimoji="1" lang="zh-CN" altLang="en-US" dirty="0"/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07C507BE-AFBE-D74E-A84F-B3625C721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7516" y="2365209"/>
            <a:ext cx="815962" cy="81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4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A74F3762-1029-144B-864C-BA32DC758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8810" y="6538041"/>
            <a:ext cx="5004665" cy="273844"/>
          </a:xfrm>
        </p:spPr>
        <p:txBody>
          <a:bodyPr/>
          <a:lstStyle/>
          <a:p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Maggie Davis Sue Sophy  Aug.2019 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696AEA8-F219-6F4E-8942-413F3B975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2ACCAE-1A8F-2940-B8E1-9A7A457D662C}"/>
              </a:ext>
            </a:extLst>
          </p:cNvPr>
          <p:cNvSpPr/>
          <p:nvPr/>
        </p:nvSpPr>
        <p:spPr>
          <a:xfrm>
            <a:off x="1117997" y="86608"/>
            <a:ext cx="1720663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rgbClr val="6E6E6E"/>
                </a:solidFill>
              </a:rPr>
              <a:t>Scenario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ACB8157-CC12-6446-93EE-CF1F881BF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4266" y="6240938"/>
            <a:ext cx="668874" cy="434025"/>
          </a:xfrm>
          <a:prstGeom prst="rect">
            <a:avLst/>
          </a:prstGeom>
        </p:spPr>
      </p:pic>
      <p:cxnSp>
        <p:nvCxnSpPr>
          <p:cNvPr id="15" name="Straight Connector 7">
            <a:extLst>
              <a:ext uri="{FF2B5EF4-FFF2-40B4-BE49-F238E27FC236}">
                <a16:creationId xmlns:a16="http://schemas.microsoft.com/office/drawing/2014/main" id="{0F73976C-A445-C847-A6E7-0487B93F991B}"/>
              </a:ext>
            </a:extLst>
          </p:cNvPr>
          <p:cNvCxnSpPr>
            <a:cxnSpLocks/>
          </p:cNvCxnSpPr>
          <p:nvPr/>
        </p:nvCxnSpPr>
        <p:spPr>
          <a:xfrm>
            <a:off x="514350" y="816428"/>
            <a:ext cx="2639397" cy="0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图形 15">
            <a:extLst>
              <a:ext uri="{FF2B5EF4-FFF2-40B4-BE49-F238E27FC236}">
                <a16:creationId xmlns:a16="http://schemas.microsoft.com/office/drawing/2014/main" id="{BA63F075-F390-144E-968D-28DB98F72C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350" y="234615"/>
            <a:ext cx="377991" cy="3779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82F59C1-BB8C-AE48-AA9E-EF6E0FCD64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43256" y="1664206"/>
            <a:ext cx="9436269" cy="40821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4100B9-5145-2F4B-A1FE-5AA685575044}"/>
              </a:ext>
            </a:extLst>
          </p:cNvPr>
          <p:cNvSpPr txBox="1"/>
          <p:nvPr/>
        </p:nvSpPr>
        <p:spPr>
          <a:xfrm>
            <a:off x="1863680" y="2429923"/>
            <a:ext cx="110728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25" b="1" dirty="0">
                <a:solidFill>
                  <a:schemeClr val="bg1">
                    <a:lumMod val="95000"/>
                  </a:schemeClr>
                </a:solidFill>
                <a:highlight>
                  <a:srgbClr val="0000FF"/>
                </a:highlight>
              </a:rPr>
              <a:t>NYC: Wall Street  9 pm</a:t>
            </a:r>
          </a:p>
        </p:txBody>
      </p:sp>
    </p:spTree>
    <p:extLst>
      <p:ext uri="{BB962C8B-B14F-4D97-AF65-F5344CB8AC3E}">
        <p14:creationId xmlns:p14="http://schemas.microsoft.com/office/powerpoint/2010/main" val="200593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Callout 1 (Accent Bar) 4">
            <a:extLst>
              <a:ext uri="{FF2B5EF4-FFF2-40B4-BE49-F238E27FC236}">
                <a16:creationId xmlns:a16="http://schemas.microsoft.com/office/drawing/2014/main" id="{3189D827-06F0-5D43-A246-4991894E9E44}"/>
              </a:ext>
            </a:extLst>
          </p:cNvPr>
          <p:cNvSpPr/>
          <p:nvPr/>
        </p:nvSpPr>
        <p:spPr>
          <a:xfrm>
            <a:off x="3334244" y="3755668"/>
            <a:ext cx="1955748" cy="1072800"/>
          </a:xfrm>
          <a:prstGeom prst="accentCallout1">
            <a:avLst>
              <a:gd name="adj1" fmla="val 57176"/>
              <a:gd name="adj2" fmla="val 98"/>
              <a:gd name="adj3" fmla="val -4674"/>
              <a:gd name="adj4" fmla="val -30234"/>
            </a:avLst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/>
              <a:t>Performance ? Market ? </a:t>
            </a:r>
          </a:p>
        </p:txBody>
      </p:sp>
      <p:sp>
        <p:nvSpPr>
          <p:cNvPr id="8" name="Line Callout 1 7">
            <a:extLst>
              <a:ext uri="{FF2B5EF4-FFF2-40B4-BE49-F238E27FC236}">
                <a16:creationId xmlns:a16="http://schemas.microsoft.com/office/drawing/2014/main" id="{7D857448-20E0-6645-B34E-C98962C10760}"/>
              </a:ext>
            </a:extLst>
          </p:cNvPr>
          <p:cNvSpPr/>
          <p:nvPr/>
        </p:nvSpPr>
        <p:spPr>
          <a:xfrm>
            <a:off x="3334244" y="1301313"/>
            <a:ext cx="1955748" cy="1072165"/>
          </a:xfrm>
          <a:prstGeom prst="borderCallout1">
            <a:avLst>
              <a:gd name="adj1" fmla="val 47411"/>
              <a:gd name="adj2" fmla="val -285"/>
              <a:gd name="adj3" fmla="val 217359"/>
              <a:gd name="adj4" fmla="val -32012"/>
            </a:avLst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Strategies ? </a:t>
            </a:r>
          </a:p>
        </p:txBody>
      </p:sp>
      <p:sp>
        <p:nvSpPr>
          <p:cNvPr id="9" name="Line Callout 1 8">
            <a:extLst>
              <a:ext uri="{FF2B5EF4-FFF2-40B4-BE49-F238E27FC236}">
                <a16:creationId xmlns:a16="http://schemas.microsoft.com/office/drawing/2014/main" id="{9FF8D127-5BD3-424C-B6B5-B37CE25C989D}"/>
              </a:ext>
            </a:extLst>
          </p:cNvPr>
          <p:cNvSpPr/>
          <p:nvPr/>
        </p:nvSpPr>
        <p:spPr>
          <a:xfrm>
            <a:off x="3334244" y="4993038"/>
            <a:ext cx="1955748" cy="1072800"/>
          </a:xfrm>
          <a:prstGeom prst="borderCallout1">
            <a:avLst>
              <a:gd name="adj1" fmla="val 47395"/>
              <a:gd name="adj2" fmla="val 98"/>
              <a:gd name="adj3" fmla="val -119701"/>
              <a:gd name="adj4" fmla="val -32642"/>
            </a:avLst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/>
              <a:t>Metrics ? </a:t>
            </a:r>
          </a:p>
        </p:txBody>
      </p:sp>
      <p:sp>
        <p:nvSpPr>
          <p:cNvPr id="10" name="Line Callout 1 9">
            <a:extLst>
              <a:ext uri="{FF2B5EF4-FFF2-40B4-BE49-F238E27FC236}">
                <a16:creationId xmlns:a16="http://schemas.microsoft.com/office/drawing/2014/main" id="{BA40A9FA-C79F-9545-8444-52D70EBE1721}"/>
              </a:ext>
            </a:extLst>
          </p:cNvPr>
          <p:cNvSpPr/>
          <p:nvPr/>
        </p:nvSpPr>
        <p:spPr>
          <a:xfrm>
            <a:off x="3334244" y="2518298"/>
            <a:ext cx="1955748" cy="1072800"/>
          </a:xfrm>
          <a:prstGeom prst="borderCallout1">
            <a:avLst>
              <a:gd name="adj1" fmla="val 45299"/>
              <a:gd name="adj2" fmla="val -285"/>
              <a:gd name="adj3" fmla="val 109205"/>
              <a:gd name="adj4" fmla="val -32779"/>
            </a:avLst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/>
              <a:t>Back Testing ? 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0D85F93-7136-F04F-9E7B-2CE9B1CE6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123BC9-EED6-2F42-A8D5-F538F18B9645}"/>
              </a:ext>
            </a:extLst>
          </p:cNvPr>
          <p:cNvSpPr/>
          <p:nvPr/>
        </p:nvSpPr>
        <p:spPr>
          <a:xfrm>
            <a:off x="5861142" y="3243890"/>
            <a:ext cx="3505727" cy="80791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4800" dirty="0">
                <a:solidFill>
                  <a:srgbClr val="6E6E6E"/>
                </a:solidFill>
                <a:latin typeface="+mj-lt"/>
                <a:ea typeface="HeadLineA" pitchFamily="2" charset="-127"/>
              </a:rPr>
              <a:t>Quantophia</a:t>
            </a:r>
          </a:p>
        </p:txBody>
      </p:sp>
      <p:pic>
        <p:nvPicPr>
          <p:cNvPr id="25" name="Picture 24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04DBCE23-C9F0-9D43-B250-EB8FCEE8B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351" y="2769254"/>
            <a:ext cx="2529195" cy="1688372"/>
          </a:xfrm>
          <a:prstGeom prst="rect">
            <a:avLst/>
          </a:prstGeom>
        </p:spPr>
      </p:pic>
      <p:sp>
        <p:nvSpPr>
          <p:cNvPr id="11" name="Rectangle 11">
            <a:extLst>
              <a:ext uri="{FF2B5EF4-FFF2-40B4-BE49-F238E27FC236}">
                <a16:creationId xmlns:a16="http://schemas.microsoft.com/office/drawing/2014/main" id="{8D34B449-8754-C348-98B5-89CB91E055B5}"/>
              </a:ext>
            </a:extLst>
          </p:cNvPr>
          <p:cNvSpPr/>
          <p:nvPr/>
        </p:nvSpPr>
        <p:spPr>
          <a:xfrm>
            <a:off x="1117997" y="86608"/>
            <a:ext cx="1720663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rgbClr val="6E6E6E"/>
                </a:solidFill>
              </a:rPr>
              <a:t>Scenario</a:t>
            </a:r>
          </a:p>
        </p:txBody>
      </p:sp>
      <p:cxnSp>
        <p:nvCxnSpPr>
          <p:cNvPr id="12" name="Straight Connector 7">
            <a:extLst>
              <a:ext uri="{FF2B5EF4-FFF2-40B4-BE49-F238E27FC236}">
                <a16:creationId xmlns:a16="http://schemas.microsoft.com/office/drawing/2014/main" id="{A3C68B68-5FB7-1D4E-A9BB-01CC5B164663}"/>
              </a:ext>
            </a:extLst>
          </p:cNvPr>
          <p:cNvCxnSpPr>
            <a:cxnSpLocks/>
          </p:cNvCxnSpPr>
          <p:nvPr/>
        </p:nvCxnSpPr>
        <p:spPr>
          <a:xfrm>
            <a:off x="514350" y="816428"/>
            <a:ext cx="2639397" cy="0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3" name="图形 12">
            <a:extLst>
              <a:ext uri="{FF2B5EF4-FFF2-40B4-BE49-F238E27FC236}">
                <a16:creationId xmlns:a16="http://schemas.microsoft.com/office/drawing/2014/main" id="{DFEA87EC-3E58-0449-B283-6BDD129A62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350" y="234615"/>
            <a:ext cx="377991" cy="377991"/>
          </a:xfrm>
          <a:prstGeom prst="rect">
            <a:avLst/>
          </a:prstGeom>
        </p:spPr>
      </p:pic>
      <p:sp>
        <p:nvSpPr>
          <p:cNvPr id="4" name="右箭头 3">
            <a:extLst>
              <a:ext uri="{FF2B5EF4-FFF2-40B4-BE49-F238E27FC236}">
                <a16:creationId xmlns:a16="http://schemas.microsoft.com/office/drawing/2014/main" id="{E8A3593B-B9B3-1B4B-BD08-5D2481FE4289}"/>
              </a:ext>
            </a:extLst>
          </p:cNvPr>
          <p:cNvSpPr/>
          <p:nvPr/>
        </p:nvSpPr>
        <p:spPr>
          <a:xfrm>
            <a:off x="5468317" y="3489855"/>
            <a:ext cx="609098" cy="36978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7" name="Footer Placeholder 12">
            <a:extLst>
              <a:ext uri="{FF2B5EF4-FFF2-40B4-BE49-F238E27FC236}">
                <a16:creationId xmlns:a16="http://schemas.microsoft.com/office/drawing/2014/main" id="{DE3DEBEA-4813-6D45-AE77-DD0DE07F7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8810" y="6538041"/>
            <a:ext cx="5004665" cy="273844"/>
          </a:xfrm>
        </p:spPr>
        <p:txBody>
          <a:bodyPr/>
          <a:lstStyle/>
          <a:p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Maggie Davis Sue Sophy  Aug.2019  </a:t>
            </a:r>
          </a:p>
        </p:txBody>
      </p:sp>
      <p:pic>
        <p:nvPicPr>
          <p:cNvPr id="20" name="Graphic 13">
            <a:extLst>
              <a:ext uri="{FF2B5EF4-FFF2-40B4-BE49-F238E27FC236}">
                <a16:creationId xmlns:a16="http://schemas.microsoft.com/office/drawing/2014/main" id="{5FB3D9C1-105B-3543-A3D7-6F666EABDE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44266" y="6240938"/>
            <a:ext cx="668874" cy="43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45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9" grpId="0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A13DB622-6D3F-4B44-91C0-06A2842C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Maggie Davis Sue Sophy  </a:t>
            </a:r>
            <a:endParaRPr 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FEF0E1A-CCFE-6043-87BE-84DCE44C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7AFF39C-9CD1-4B46-8738-5D4AC1067B73}"/>
              </a:ext>
            </a:extLst>
          </p:cNvPr>
          <p:cNvSpPr/>
          <p:nvPr/>
        </p:nvSpPr>
        <p:spPr>
          <a:xfrm>
            <a:off x="1130180" y="86608"/>
            <a:ext cx="1696298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rgbClr val="6E6E6E"/>
                </a:solidFill>
              </a:rPr>
              <a:t>Features</a:t>
            </a:r>
          </a:p>
        </p:txBody>
      </p:sp>
      <p:cxnSp>
        <p:nvCxnSpPr>
          <p:cNvPr id="5" name="Straight Connector 7">
            <a:extLst>
              <a:ext uri="{FF2B5EF4-FFF2-40B4-BE49-F238E27FC236}">
                <a16:creationId xmlns:a16="http://schemas.microsoft.com/office/drawing/2014/main" id="{D127CBB7-532D-9745-9F35-797EC769B005}"/>
              </a:ext>
            </a:extLst>
          </p:cNvPr>
          <p:cNvCxnSpPr>
            <a:cxnSpLocks/>
          </p:cNvCxnSpPr>
          <p:nvPr/>
        </p:nvCxnSpPr>
        <p:spPr>
          <a:xfrm>
            <a:off x="514350" y="816428"/>
            <a:ext cx="2639397" cy="0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6" name="图形 5">
            <a:extLst>
              <a:ext uri="{FF2B5EF4-FFF2-40B4-BE49-F238E27FC236}">
                <a16:creationId xmlns:a16="http://schemas.microsoft.com/office/drawing/2014/main" id="{C30A3185-3762-0C49-8C1C-734FF099E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350" y="234615"/>
            <a:ext cx="377991" cy="3779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639227-E9D8-DD4F-BC7A-B231F9737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76574" y="972953"/>
            <a:ext cx="9516972" cy="5948108"/>
          </a:xfrm>
          <a:prstGeom prst="rect">
            <a:avLst/>
          </a:prstGeom>
        </p:spPr>
      </p:pic>
      <p:sp>
        <p:nvSpPr>
          <p:cNvPr id="37" name="矩形标注 36">
            <a:extLst>
              <a:ext uri="{FF2B5EF4-FFF2-40B4-BE49-F238E27FC236}">
                <a16:creationId xmlns:a16="http://schemas.microsoft.com/office/drawing/2014/main" id="{C89D4DCC-654A-9643-BFE5-F98B29E91773}"/>
              </a:ext>
            </a:extLst>
          </p:cNvPr>
          <p:cNvSpPr/>
          <p:nvPr/>
        </p:nvSpPr>
        <p:spPr>
          <a:xfrm>
            <a:off x="3907069" y="370255"/>
            <a:ext cx="3966883" cy="524436"/>
          </a:xfrm>
          <a:prstGeom prst="wedgeRectCallout">
            <a:avLst>
              <a:gd name="adj1" fmla="val -26596"/>
              <a:gd name="adj2" fmla="val 93269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solidFill>
                  <a:srgbClr val="6E6E6E"/>
                </a:solidFill>
              </a:rPr>
              <a:t>1. Select Time &amp; Products &amp; Strategies </a:t>
            </a:r>
            <a:endParaRPr kumimoji="1" lang="zh-CN" altLang="en-US" b="1" dirty="0">
              <a:solidFill>
                <a:srgbClr val="6E6E6E"/>
              </a:solidFill>
            </a:endParaRPr>
          </a:p>
        </p:txBody>
      </p:sp>
      <p:sp>
        <p:nvSpPr>
          <p:cNvPr id="38" name="矩形标注 37">
            <a:extLst>
              <a:ext uri="{FF2B5EF4-FFF2-40B4-BE49-F238E27FC236}">
                <a16:creationId xmlns:a16="http://schemas.microsoft.com/office/drawing/2014/main" id="{BFF37C68-81D6-4F47-88D1-6B13AAA9CB9B}"/>
              </a:ext>
            </a:extLst>
          </p:cNvPr>
          <p:cNvSpPr/>
          <p:nvPr/>
        </p:nvSpPr>
        <p:spPr>
          <a:xfrm>
            <a:off x="3429001" y="1625314"/>
            <a:ext cx="1653987" cy="1023757"/>
          </a:xfrm>
          <a:prstGeom prst="wedgeRectCallout">
            <a:avLst>
              <a:gd name="adj1" fmla="val -20373"/>
              <a:gd name="adj2" fmla="val -64762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350" dirty="0">
                <a:solidFill>
                  <a:srgbClr val="6E6E6E"/>
                </a:solidFill>
              </a:rPr>
              <a:t>3 Asset Classes :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(1) Equities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(2) Derivatives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(3) Foreign Exchange</a:t>
            </a:r>
          </a:p>
        </p:txBody>
      </p:sp>
      <p:sp>
        <p:nvSpPr>
          <p:cNvPr id="39" name="矩形标注 38">
            <a:extLst>
              <a:ext uri="{FF2B5EF4-FFF2-40B4-BE49-F238E27FC236}">
                <a16:creationId xmlns:a16="http://schemas.microsoft.com/office/drawing/2014/main" id="{B1D72B9E-E5AB-0A4B-BD10-7B66592A4FB7}"/>
              </a:ext>
            </a:extLst>
          </p:cNvPr>
          <p:cNvSpPr/>
          <p:nvPr/>
        </p:nvSpPr>
        <p:spPr>
          <a:xfrm>
            <a:off x="5434971" y="1625314"/>
            <a:ext cx="2243299" cy="1158227"/>
          </a:xfrm>
          <a:prstGeom prst="wedgeRectCallout">
            <a:avLst>
              <a:gd name="adj1" fmla="val 24201"/>
              <a:gd name="adj2" fmla="val -83151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350" dirty="0">
                <a:solidFill>
                  <a:srgbClr val="6E6E6E"/>
                </a:solidFill>
              </a:rPr>
              <a:t>6 Strategies : 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(1) KDJ     (2) MACD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(3) KAMA  (4) Dual Thrust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(5) Simple Multiple  Average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(6) ML: Logistic Regression</a:t>
            </a:r>
          </a:p>
        </p:txBody>
      </p:sp>
      <p:sp>
        <p:nvSpPr>
          <p:cNvPr id="40" name="矩形标注 39">
            <a:extLst>
              <a:ext uri="{FF2B5EF4-FFF2-40B4-BE49-F238E27FC236}">
                <a16:creationId xmlns:a16="http://schemas.microsoft.com/office/drawing/2014/main" id="{B025E3C3-914B-CF4D-8505-76C1B1EDBEE6}"/>
              </a:ext>
            </a:extLst>
          </p:cNvPr>
          <p:cNvSpPr/>
          <p:nvPr/>
        </p:nvSpPr>
        <p:spPr>
          <a:xfrm>
            <a:off x="124385" y="2727333"/>
            <a:ext cx="3907069" cy="466041"/>
          </a:xfrm>
          <a:prstGeom prst="wedgeRectCallout">
            <a:avLst>
              <a:gd name="adj1" fmla="val 18834"/>
              <a:gd name="adj2" fmla="val 115066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solidFill>
                  <a:srgbClr val="6E6E6E"/>
                </a:solidFill>
              </a:rPr>
              <a:t>2. Report: Data</a:t>
            </a:r>
            <a:r>
              <a:rPr kumimoji="1" lang="zh-CN" altLang="en-US" b="1" dirty="0">
                <a:solidFill>
                  <a:srgbClr val="6E6E6E"/>
                </a:solidFill>
              </a:rPr>
              <a:t> </a:t>
            </a:r>
            <a:r>
              <a:rPr kumimoji="1" lang="en-US" altLang="zh-CN" b="1" dirty="0">
                <a:solidFill>
                  <a:srgbClr val="6E6E6E"/>
                </a:solidFill>
              </a:rPr>
              <a:t>graph &amp; Risk indicator</a:t>
            </a:r>
            <a:endParaRPr kumimoji="1" lang="zh-CN" altLang="en-US" b="1" dirty="0">
              <a:solidFill>
                <a:srgbClr val="6E6E6E"/>
              </a:solidFill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7DB8F7A1-9E92-6243-BB9A-9E938D20B46E}"/>
              </a:ext>
            </a:extLst>
          </p:cNvPr>
          <p:cNvSpPr/>
          <p:nvPr/>
        </p:nvSpPr>
        <p:spPr>
          <a:xfrm>
            <a:off x="6770594" y="3822449"/>
            <a:ext cx="1815352" cy="1021918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350" dirty="0">
                <a:solidFill>
                  <a:srgbClr val="6E6E6E"/>
                </a:solidFill>
              </a:rPr>
              <a:t>Graph : </a:t>
            </a:r>
          </a:p>
          <a:p>
            <a:pPr algn="ctr"/>
            <a:r>
              <a:rPr kumimoji="1" lang="en-US" altLang="zh-CN" sz="1350" dirty="0">
                <a:solidFill>
                  <a:srgbClr val="6E6E6E"/>
                </a:solidFill>
              </a:rPr>
              <a:t>Strategies Performance </a:t>
            </a:r>
          </a:p>
          <a:p>
            <a:pPr algn="ctr"/>
            <a:r>
              <a:rPr kumimoji="1" lang="en-US" altLang="zh-CN" sz="1350" dirty="0">
                <a:solidFill>
                  <a:srgbClr val="6E6E6E"/>
                </a:solidFill>
              </a:rPr>
              <a:t>Vs  </a:t>
            </a:r>
          </a:p>
          <a:p>
            <a:pPr algn="ctr"/>
            <a:r>
              <a:rPr kumimoji="1" lang="en-US" altLang="zh-CN" sz="1350" dirty="0">
                <a:solidFill>
                  <a:srgbClr val="6E6E6E"/>
                </a:solidFill>
              </a:rPr>
              <a:t>Market performance </a:t>
            </a:r>
          </a:p>
        </p:txBody>
      </p:sp>
      <p:sp>
        <p:nvSpPr>
          <p:cNvPr id="43" name="矩形标注 42">
            <a:extLst>
              <a:ext uri="{FF2B5EF4-FFF2-40B4-BE49-F238E27FC236}">
                <a16:creationId xmlns:a16="http://schemas.microsoft.com/office/drawing/2014/main" id="{13C45294-23F2-FF43-846D-C14BD3024AB4}"/>
              </a:ext>
            </a:extLst>
          </p:cNvPr>
          <p:cNvSpPr/>
          <p:nvPr/>
        </p:nvSpPr>
        <p:spPr>
          <a:xfrm>
            <a:off x="423932" y="4844367"/>
            <a:ext cx="2729815" cy="1166468"/>
          </a:xfrm>
          <a:prstGeom prst="wedgeRectCallout">
            <a:avLst>
              <a:gd name="adj1" fmla="val 116958"/>
              <a:gd name="adj2" fmla="val 52062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1350" dirty="0">
                <a:solidFill>
                  <a:srgbClr val="6E6E6E"/>
                </a:solidFill>
              </a:rPr>
              <a:t>8</a:t>
            </a:r>
            <a:r>
              <a:rPr lang="zh-CN" altLang="en-US" sz="1350" dirty="0">
                <a:solidFill>
                  <a:srgbClr val="6E6E6E"/>
                </a:solidFill>
              </a:rPr>
              <a:t> </a:t>
            </a:r>
            <a:r>
              <a:rPr lang="en-US" altLang="zh-CN" sz="1350" dirty="0">
                <a:solidFill>
                  <a:srgbClr val="6E6E6E"/>
                </a:solidFill>
              </a:rPr>
              <a:t>Metric Elements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(1) Strategy / Market / Diff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(2) Alpha / Beta / Sharpe /Ratio 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(4) Max Drawdown</a:t>
            </a:r>
          </a:p>
          <a:p>
            <a:pPr lvl="0"/>
            <a:r>
              <a:rPr lang="en-US" altLang="zh-CN" sz="1350" dirty="0">
                <a:solidFill>
                  <a:srgbClr val="6E6E6E"/>
                </a:solidFill>
              </a:rPr>
              <a:t>(5) Annualized Return</a:t>
            </a:r>
          </a:p>
        </p:txBody>
      </p:sp>
    </p:spTree>
    <p:extLst>
      <p:ext uri="{BB962C8B-B14F-4D97-AF65-F5344CB8AC3E}">
        <p14:creationId xmlns:p14="http://schemas.microsoft.com/office/powerpoint/2010/main" val="418635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B9F48-BC89-8E45-A2D8-E69AE4B9C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Graphic 13">
            <a:extLst>
              <a:ext uri="{FF2B5EF4-FFF2-40B4-BE49-F238E27FC236}">
                <a16:creationId xmlns:a16="http://schemas.microsoft.com/office/drawing/2014/main" id="{4DE3F719-16F7-7B44-8F05-FD728471EA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44266" y="6240938"/>
            <a:ext cx="668874" cy="4340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B1251C5-2B4E-E64A-85C0-D6D45AA9B92E}"/>
              </a:ext>
            </a:extLst>
          </p:cNvPr>
          <p:cNvSpPr/>
          <p:nvPr/>
        </p:nvSpPr>
        <p:spPr>
          <a:xfrm>
            <a:off x="1285869" y="111986"/>
            <a:ext cx="1331135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cap="all" dirty="0">
                <a:solidFill>
                  <a:srgbClr val="6E6E6E"/>
                </a:solidFill>
                <a:latin typeface="+mj-lt"/>
              </a:rPr>
              <a:t>Demo</a:t>
            </a:r>
          </a:p>
        </p:txBody>
      </p:sp>
      <p:cxnSp>
        <p:nvCxnSpPr>
          <p:cNvPr id="13" name="Straight Connector 7">
            <a:extLst>
              <a:ext uri="{FF2B5EF4-FFF2-40B4-BE49-F238E27FC236}">
                <a16:creationId xmlns:a16="http://schemas.microsoft.com/office/drawing/2014/main" id="{A624CDA7-3370-7F4C-B0F9-B27EE7DC4394}"/>
              </a:ext>
            </a:extLst>
          </p:cNvPr>
          <p:cNvCxnSpPr>
            <a:cxnSpLocks/>
          </p:cNvCxnSpPr>
          <p:nvPr/>
        </p:nvCxnSpPr>
        <p:spPr>
          <a:xfrm>
            <a:off x="514350" y="816428"/>
            <a:ext cx="2639397" cy="0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4" name="图形 13">
            <a:extLst>
              <a:ext uri="{FF2B5EF4-FFF2-40B4-BE49-F238E27FC236}">
                <a16:creationId xmlns:a16="http://schemas.microsoft.com/office/drawing/2014/main" id="{548437EF-9B42-D241-9B67-D94AB4A104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4350" y="234615"/>
            <a:ext cx="377991" cy="377991"/>
          </a:xfrm>
          <a:prstGeom prst="rect">
            <a:avLst/>
          </a:prstGeom>
        </p:spPr>
      </p:pic>
      <p:pic>
        <p:nvPicPr>
          <p:cNvPr id="16" name="Quantophia">
            <a:hlinkClick r:id="" action="ppaction://media"/>
            <a:extLst>
              <a:ext uri="{FF2B5EF4-FFF2-40B4-BE49-F238E27FC236}">
                <a16:creationId xmlns:a16="http://schemas.microsoft.com/office/drawing/2014/main" id="{8A4E3B02-2204-7041-B61D-F8CF37CC79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76896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30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1959D9-78F6-ED4C-BD1D-18E3C808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8EC1852-9764-CE42-95C8-FC766E93DD84}"/>
              </a:ext>
            </a:extLst>
          </p:cNvPr>
          <p:cNvGrpSpPr/>
          <p:nvPr/>
        </p:nvGrpSpPr>
        <p:grpSpPr>
          <a:xfrm>
            <a:off x="349648" y="1580141"/>
            <a:ext cx="1929367" cy="2418166"/>
            <a:chOff x="336707" y="2354004"/>
            <a:chExt cx="1929367" cy="2418166"/>
          </a:xfrm>
        </p:grpSpPr>
        <p:grpSp>
          <p:nvGrpSpPr>
            <p:cNvPr id="20" name="组合 1"/>
            <p:cNvGrpSpPr/>
            <p:nvPr/>
          </p:nvGrpSpPr>
          <p:grpSpPr>
            <a:xfrm>
              <a:off x="336707" y="2354004"/>
              <a:ext cx="1929367" cy="2418166"/>
              <a:chOff x="522514" y="3027330"/>
              <a:chExt cx="1512542" cy="1440160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522514" y="3027330"/>
                <a:ext cx="1512542" cy="1440160"/>
              </a:xfrm>
              <a:prstGeom prst="rect">
                <a:avLst/>
              </a:prstGeom>
              <a:solidFill>
                <a:schemeClr val="bg1">
                  <a:lumMod val="85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2" name="直接连接符 54"/>
              <p:cNvCxnSpPr/>
              <p:nvPr/>
            </p:nvCxnSpPr>
            <p:spPr>
              <a:xfrm>
                <a:off x="522514" y="3393953"/>
                <a:ext cx="1512542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文本框 39"/>
            <p:cNvSpPr txBox="1"/>
            <p:nvPr/>
          </p:nvSpPr>
          <p:spPr>
            <a:xfrm>
              <a:off x="734200" y="2452283"/>
              <a:ext cx="1134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6E6E6E"/>
                  </a:solidFill>
                  <a:ea typeface="微软雅黑 Light" panose="020B0502040204020203" pitchFamily="34" charset="-122"/>
                </a:rPr>
                <a:t>Maggie</a:t>
              </a:r>
              <a:endParaRPr lang="zh-CN" altLang="en-US" sz="2000" b="1" dirty="0">
                <a:solidFill>
                  <a:srgbClr val="6E6E6E"/>
                </a:solidFill>
                <a:ea typeface="微软雅黑 Light" panose="020B0502040204020203" pitchFamily="34" charset="-122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644BF3-2D43-8A4F-91E2-FDD81D9A8CDD}"/>
                </a:ext>
              </a:extLst>
            </p:cNvPr>
            <p:cNvSpPr txBox="1"/>
            <p:nvPr/>
          </p:nvSpPr>
          <p:spPr>
            <a:xfrm>
              <a:off x="356648" y="3296209"/>
              <a:ext cx="1868579" cy="1141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lnSpc>
                  <a:spcPct val="130000"/>
                </a:lnSpc>
                <a:defRPr/>
              </a:pP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UI</a:t>
              </a:r>
              <a:r>
                <a:rPr lang="zh-CN" altLang="en-US" dirty="0">
                  <a:solidFill>
                    <a:srgbClr val="6E6E6E"/>
                  </a:solidFill>
                  <a:ea typeface="微软雅黑 Light"/>
                </a:rPr>
                <a:t> </a:t>
              </a: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Design</a:t>
              </a:r>
            </a:p>
            <a:p>
              <a:pPr algn="ctr" defTabSz="685800">
                <a:lnSpc>
                  <a:spcPct val="130000"/>
                </a:lnSpc>
                <a:defRPr/>
              </a:pP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Front-end Develop</a:t>
              </a:r>
            </a:p>
            <a:p>
              <a:pPr algn="ctr" defTabSz="685800">
                <a:lnSpc>
                  <a:spcPct val="130000"/>
                </a:lnSpc>
                <a:defRPr/>
              </a:pP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API</a:t>
              </a:r>
              <a:endParaRPr lang="zh-CN" altLang="en-US" dirty="0">
                <a:solidFill>
                  <a:srgbClr val="6E6E6E"/>
                </a:solidFill>
                <a:ea typeface="微软雅黑 Light"/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DDF4B8CC-6ACD-DF44-816E-A1145188B67F}"/>
              </a:ext>
            </a:extLst>
          </p:cNvPr>
          <p:cNvSpPr/>
          <p:nvPr/>
        </p:nvSpPr>
        <p:spPr>
          <a:xfrm>
            <a:off x="487948" y="1196802"/>
            <a:ext cx="2651731" cy="69249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050" b="1" dirty="0">
                <a:ln/>
                <a:solidFill>
                  <a:schemeClr val="accent3"/>
                </a:solidFill>
              </a:rPr>
              <a:t> </a:t>
            </a:r>
          </a:p>
        </p:txBody>
      </p:sp>
      <p:pic>
        <p:nvPicPr>
          <p:cNvPr id="26" name="Graphic 13">
            <a:extLst>
              <a:ext uri="{FF2B5EF4-FFF2-40B4-BE49-F238E27FC236}">
                <a16:creationId xmlns:a16="http://schemas.microsoft.com/office/drawing/2014/main" id="{B9FA1DA9-B2A1-8941-B5BF-2282812EC2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44266" y="6240938"/>
            <a:ext cx="668874" cy="434025"/>
          </a:xfrm>
          <a:prstGeom prst="rect">
            <a:avLst/>
          </a:prstGeom>
        </p:spPr>
      </p:pic>
      <p:sp>
        <p:nvSpPr>
          <p:cNvPr id="27" name="Rectangle 11">
            <a:extLst>
              <a:ext uri="{FF2B5EF4-FFF2-40B4-BE49-F238E27FC236}">
                <a16:creationId xmlns:a16="http://schemas.microsoft.com/office/drawing/2014/main" id="{914977AE-B463-5245-A0EC-C5D528EE2E7B}"/>
              </a:ext>
            </a:extLst>
          </p:cNvPr>
          <p:cNvSpPr/>
          <p:nvPr/>
        </p:nvSpPr>
        <p:spPr>
          <a:xfrm>
            <a:off x="891272" y="86608"/>
            <a:ext cx="2174120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3600" dirty="0" err="1">
                <a:solidFill>
                  <a:srgbClr val="6E6E6E"/>
                </a:solidFill>
              </a:rPr>
              <a:t>Roles&amp;Tech</a:t>
            </a:r>
            <a:endParaRPr lang="en-US" sz="3600" dirty="0">
              <a:solidFill>
                <a:srgbClr val="6E6E6E"/>
              </a:solidFill>
            </a:endParaRPr>
          </a:p>
        </p:txBody>
      </p:sp>
      <p:cxnSp>
        <p:nvCxnSpPr>
          <p:cNvPr id="30" name="Straight Connector 7">
            <a:extLst>
              <a:ext uri="{FF2B5EF4-FFF2-40B4-BE49-F238E27FC236}">
                <a16:creationId xmlns:a16="http://schemas.microsoft.com/office/drawing/2014/main" id="{B403BCD3-3CB8-CE40-8FC9-17ECFCDEFDF3}"/>
              </a:ext>
            </a:extLst>
          </p:cNvPr>
          <p:cNvCxnSpPr>
            <a:cxnSpLocks/>
          </p:cNvCxnSpPr>
          <p:nvPr/>
        </p:nvCxnSpPr>
        <p:spPr>
          <a:xfrm>
            <a:off x="514350" y="816428"/>
            <a:ext cx="2639397" cy="0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1" name="图形 30">
            <a:extLst>
              <a:ext uri="{FF2B5EF4-FFF2-40B4-BE49-F238E27FC236}">
                <a16:creationId xmlns:a16="http://schemas.microsoft.com/office/drawing/2014/main" id="{A6A9D181-103C-4C4E-AB20-18BB3B7012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4350" y="234615"/>
            <a:ext cx="377991" cy="377991"/>
          </a:xfrm>
          <a:prstGeom prst="rect">
            <a:avLst/>
          </a:prstGeom>
        </p:spPr>
      </p:pic>
      <p:sp>
        <p:nvSpPr>
          <p:cNvPr id="32" name="Footer Placeholder 12">
            <a:extLst>
              <a:ext uri="{FF2B5EF4-FFF2-40B4-BE49-F238E27FC236}">
                <a16:creationId xmlns:a16="http://schemas.microsoft.com/office/drawing/2014/main" id="{CB5B3EAB-3473-434F-A107-D334813D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8810" y="6538041"/>
            <a:ext cx="5004665" cy="273844"/>
          </a:xfrm>
        </p:spPr>
        <p:txBody>
          <a:bodyPr/>
          <a:lstStyle/>
          <a:p>
            <a:r>
              <a:rPr 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Maggie Davis Sue Sophy  Aug.2019  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96B1DED-F4BE-6040-9B6F-5DDC7D29D07E}"/>
              </a:ext>
            </a:extLst>
          </p:cNvPr>
          <p:cNvGrpSpPr/>
          <p:nvPr/>
        </p:nvGrpSpPr>
        <p:grpSpPr>
          <a:xfrm>
            <a:off x="2513802" y="1580141"/>
            <a:ext cx="1929367" cy="2418166"/>
            <a:chOff x="336707" y="2354004"/>
            <a:chExt cx="1929367" cy="2418166"/>
          </a:xfrm>
        </p:grpSpPr>
        <p:grpSp>
          <p:nvGrpSpPr>
            <p:cNvPr id="34" name="组合 1">
              <a:extLst>
                <a:ext uri="{FF2B5EF4-FFF2-40B4-BE49-F238E27FC236}">
                  <a16:creationId xmlns:a16="http://schemas.microsoft.com/office/drawing/2014/main" id="{47CA8C2B-595A-D74E-B173-FDB645E27C5F}"/>
                </a:ext>
              </a:extLst>
            </p:cNvPr>
            <p:cNvGrpSpPr/>
            <p:nvPr/>
          </p:nvGrpSpPr>
          <p:grpSpPr>
            <a:xfrm>
              <a:off x="336707" y="2354004"/>
              <a:ext cx="1929367" cy="2418166"/>
              <a:chOff x="522514" y="3027330"/>
              <a:chExt cx="1512542" cy="1440160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832ACBB3-D354-B145-9B10-4E85862B76C2}"/>
                  </a:ext>
                </a:extLst>
              </p:cNvPr>
              <p:cNvSpPr/>
              <p:nvPr/>
            </p:nvSpPr>
            <p:spPr>
              <a:xfrm>
                <a:off x="522514" y="3027330"/>
                <a:ext cx="1512542" cy="1440160"/>
              </a:xfrm>
              <a:prstGeom prst="rect">
                <a:avLst/>
              </a:prstGeom>
              <a:solidFill>
                <a:schemeClr val="bg1">
                  <a:lumMod val="85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8" name="直接连接符 54">
                <a:extLst>
                  <a:ext uri="{FF2B5EF4-FFF2-40B4-BE49-F238E27FC236}">
                    <a16:creationId xmlns:a16="http://schemas.microsoft.com/office/drawing/2014/main" id="{4213AF4C-9FDA-344B-A298-75905C997DCB}"/>
                  </a:ext>
                </a:extLst>
              </p:cNvPr>
              <p:cNvCxnSpPr/>
              <p:nvPr/>
            </p:nvCxnSpPr>
            <p:spPr>
              <a:xfrm>
                <a:off x="522514" y="3393953"/>
                <a:ext cx="1512542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62E8BDE4-DCD4-394C-845C-02B2922D5BDC}"/>
                </a:ext>
              </a:extLst>
            </p:cNvPr>
            <p:cNvSpPr txBox="1"/>
            <p:nvPr/>
          </p:nvSpPr>
          <p:spPr>
            <a:xfrm>
              <a:off x="734200" y="2452283"/>
              <a:ext cx="1134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6E6E6E"/>
                  </a:solidFill>
                  <a:ea typeface="微软雅黑 Light" panose="020B0502040204020203" pitchFamily="34" charset="-122"/>
                </a:rPr>
                <a:t>Sophy</a:t>
              </a:r>
              <a:endParaRPr lang="zh-CN" altLang="en-US" sz="2000" b="1" dirty="0">
                <a:solidFill>
                  <a:srgbClr val="6E6E6E"/>
                </a:solidFill>
                <a:ea typeface="微软雅黑 Light" panose="020B0502040204020203" pitchFamily="34" charset="-122"/>
              </a:endParaRPr>
            </a:p>
          </p:txBody>
        </p:sp>
        <p:sp>
          <p:nvSpPr>
            <p:cNvPr id="36" name="TextBox 6">
              <a:extLst>
                <a:ext uri="{FF2B5EF4-FFF2-40B4-BE49-F238E27FC236}">
                  <a16:creationId xmlns:a16="http://schemas.microsoft.com/office/drawing/2014/main" id="{C12636CA-59CB-2040-B405-EAABD1142AEA}"/>
                </a:ext>
              </a:extLst>
            </p:cNvPr>
            <p:cNvSpPr txBox="1"/>
            <p:nvPr/>
          </p:nvSpPr>
          <p:spPr>
            <a:xfrm>
              <a:off x="356648" y="3296209"/>
              <a:ext cx="1868579" cy="1141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lnSpc>
                  <a:spcPct val="130000"/>
                </a:lnSpc>
                <a:defRPr/>
              </a:pP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Metrics </a:t>
              </a:r>
            </a:p>
            <a:p>
              <a:pPr algn="ctr" defTabSz="685800">
                <a:lnSpc>
                  <a:spcPct val="130000"/>
                </a:lnSpc>
                <a:defRPr/>
              </a:pPr>
              <a:r>
                <a:rPr lang="en-US" altLang="zh-CN" dirty="0">
                  <a:solidFill>
                    <a:srgbClr val="6E6E6E"/>
                  </a:solidFill>
                  <a:ea typeface="微软雅黑 Light"/>
                </a:rPr>
                <a:t>Assist Front-end Assist Strategy 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D9C2E6FF-A139-0441-B31C-C219D719A365}"/>
              </a:ext>
            </a:extLst>
          </p:cNvPr>
          <p:cNvGrpSpPr/>
          <p:nvPr/>
        </p:nvGrpSpPr>
        <p:grpSpPr>
          <a:xfrm>
            <a:off x="4673623" y="1580141"/>
            <a:ext cx="1929367" cy="2418166"/>
            <a:chOff x="336707" y="2354004"/>
            <a:chExt cx="1929367" cy="2418166"/>
          </a:xfrm>
        </p:grpSpPr>
        <p:grpSp>
          <p:nvGrpSpPr>
            <p:cNvPr id="41" name="组合 1">
              <a:extLst>
                <a:ext uri="{FF2B5EF4-FFF2-40B4-BE49-F238E27FC236}">
                  <a16:creationId xmlns:a16="http://schemas.microsoft.com/office/drawing/2014/main" id="{CEF0B172-2FFD-4049-884C-5CB58A87B09F}"/>
                </a:ext>
              </a:extLst>
            </p:cNvPr>
            <p:cNvGrpSpPr/>
            <p:nvPr/>
          </p:nvGrpSpPr>
          <p:grpSpPr>
            <a:xfrm>
              <a:off x="336707" y="2354004"/>
              <a:ext cx="1929367" cy="2418166"/>
              <a:chOff x="522514" y="3027330"/>
              <a:chExt cx="1512542" cy="1440160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80D865B1-4D67-2545-A0C4-9A5B1882BC1D}"/>
                  </a:ext>
                </a:extLst>
              </p:cNvPr>
              <p:cNvSpPr/>
              <p:nvPr/>
            </p:nvSpPr>
            <p:spPr>
              <a:xfrm>
                <a:off x="522514" y="3027330"/>
                <a:ext cx="1512542" cy="1440160"/>
              </a:xfrm>
              <a:prstGeom prst="rect">
                <a:avLst/>
              </a:prstGeom>
              <a:solidFill>
                <a:schemeClr val="bg1">
                  <a:lumMod val="85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5" name="直接连接符 54">
                <a:extLst>
                  <a:ext uri="{FF2B5EF4-FFF2-40B4-BE49-F238E27FC236}">
                    <a16:creationId xmlns:a16="http://schemas.microsoft.com/office/drawing/2014/main" id="{7C736FAF-9FE2-9648-83F1-8B0056B22D0F}"/>
                  </a:ext>
                </a:extLst>
              </p:cNvPr>
              <p:cNvCxnSpPr/>
              <p:nvPr/>
            </p:nvCxnSpPr>
            <p:spPr>
              <a:xfrm>
                <a:off x="522514" y="3393953"/>
                <a:ext cx="1512542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F16DC39-6DAB-C94E-B7AC-3DBE12834725}"/>
                </a:ext>
              </a:extLst>
            </p:cNvPr>
            <p:cNvSpPr txBox="1"/>
            <p:nvPr/>
          </p:nvSpPr>
          <p:spPr>
            <a:xfrm>
              <a:off x="734200" y="2452283"/>
              <a:ext cx="1134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6E6E6E"/>
                  </a:solidFill>
                  <a:ea typeface="微软雅黑 Light" panose="020B0502040204020203" pitchFamily="34" charset="-122"/>
                </a:rPr>
                <a:t>Davis</a:t>
              </a:r>
              <a:endParaRPr lang="zh-CN" altLang="en-US" sz="2000" b="1" dirty="0">
                <a:solidFill>
                  <a:srgbClr val="6E6E6E"/>
                </a:solidFill>
                <a:ea typeface="微软雅黑 Light" panose="020B0502040204020203" pitchFamily="34" charset="-122"/>
              </a:endParaRPr>
            </a:p>
          </p:txBody>
        </p:sp>
        <p:sp>
          <p:nvSpPr>
            <p:cNvPr id="43" name="TextBox 6">
              <a:extLst>
                <a:ext uri="{FF2B5EF4-FFF2-40B4-BE49-F238E27FC236}">
                  <a16:creationId xmlns:a16="http://schemas.microsoft.com/office/drawing/2014/main" id="{C5A369C6-C4B9-F749-AB61-F4FE34FBBE29}"/>
                </a:ext>
              </a:extLst>
            </p:cNvPr>
            <p:cNvSpPr txBox="1"/>
            <p:nvPr/>
          </p:nvSpPr>
          <p:spPr>
            <a:xfrm>
              <a:off x="356648" y="3296209"/>
              <a:ext cx="1868579" cy="1141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dirty="0">
                  <a:solidFill>
                    <a:srgbClr val="6E6E6E"/>
                  </a:solidFill>
                </a:rPr>
                <a:t>Back-end Develop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dirty="0">
                  <a:solidFill>
                    <a:srgbClr val="6E6E6E"/>
                  </a:solidFill>
                </a:rPr>
                <a:t>Database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dirty="0">
                  <a:solidFill>
                    <a:srgbClr val="6E6E6E"/>
                  </a:solidFill>
                </a:rPr>
                <a:t>Assist Strategy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A26A68B5-9AE4-8D46-9530-5F020394B4AF}"/>
              </a:ext>
            </a:extLst>
          </p:cNvPr>
          <p:cNvGrpSpPr/>
          <p:nvPr/>
        </p:nvGrpSpPr>
        <p:grpSpPr>
          <a:xfrm>
            <a:off x="6833444" y="1583408"/>
            <a:ext cx="1929367" cy="2418166"/>
            <a:chOff x="336707" y="2354004"/>
            <a:chExt cx="1929367" cy="2418166"/>
          </a:xfrm>
        </p:grpSpPr>
        <p:grpSp>
          <p:nvGrpSpPr>
            <p:cNvPr id="47" name="组合 1">
              <a:extLst>
                <a:ext uri="{FF2B5EF4-FFF2-40B4-BE49-F238E27FC236}">
                  <a16:creationId xmlns:a16="http://schemas.microsoft.com/office/drawing/2014/main" id="{A0CE91B5-B134-8342-82F9-65E1F16E1ABE}"/>
                </a:ext>
              </a:extLst>
            </p:cNvPr>
            <p:cNvGrpSpPr/>
            <p:nvPr/>
          </p:nvGrpSpPr>
          <p:grpSpPr>
            <a:xfrm>
              <a:off x="336707" y="2354004"/>
              <a:ext cx="1929367" cy="2418166"/>
              <a:chOff x="522514" y="3027330"/>
              <a:chExt cx="1512542" cy="1440160"/>
            </a:xfrm>
          </p:grpSpPr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3C4E27E7-4603-D046-B2B1-D79375ADADBB}"/>
                  </a:ext>
                </a:extLst>
              </p:cNvPr>
              <p:cNvSpPr/>
              <p:nvPr/>
            </p:nvSpPr>
            <p:spPr>
              <a:xfrm>
                <a:off x="522514" y="3027330"/>
                <a:ext cx="1512542" cy="1440160"/>
              </a:xfrm>
              <a:prstGeom prst="rect">
                <a:avLst/>
              </a:prstGeom>
              <a:solidFill>
                <a:schemeClr val="bg1">
                  <a:lumMod val="85000"/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51" name="直接连接符 54">
                <a:extLst>
                  <a:ext uri="{FF2B5EF4-FFF2-40B4-BE49-F238E27FC236}">
                    <a16:creationId xmlns:a16="http://schemas.microsoft.com/office/drawing/2014/main" id="{A17C5981-C20A-B04D-A174-3866822C8CE6}"/>
                  </a:ext>
                </a:extLst>
              </p:cNvPr>
              <p:cNvCxnSpPr/>
              <p:nvPr/>
            </p:nvCxnSpPr>
            <p:spPr>
              <a:xfrm>
                <a:off x="522514" y="3393953"/>
                <a:ext cx="1512542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67444B7-E534-E344-B220-D92AB75BEBEF}"/>
                </a:ext>
              </a:extLst>
            </p:cNvPr>
            <p:cNvSpPr txBox="1"/>
            <p:nvPr/>
          </p:nvSpPr>
          <p:spPr>
            <a:xfrm>
              <a:off x="734200" y="2452283"/>
              <a:ext cx="1134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rgbClr val="6E6E6E"/>
                  </a:solidFill>
                  <a:ea typeface="微软雅黑 Light" panose="020B0502040204020203" pitchFamily="34" charset="-122"/>
                </a:rPr>
                <a:t>Sue</a:t>
              </a:r>
              <a:endParaRPr lang="zh-CN" altLang="en-US" sz="2000" b="1" dirty="0">
                <a:solidFill>
                  <a:srgbClr val="6E6E6E"/>
                </a:solidFill>
                <a:ea typeface="微软雅黑 Light" panose="020B0502040204020203" pitchFamily="34" charset="-122"/>
              </a:endParaRPr>
            </a:p>
          </p:txBody>
        </p:sp>
        <p:sp>
          <p:nvSpPr>
            <p:cNvPr id="49" name="TextBox 6">
              <a:extLst>
                <a:ext uri="{FF2B5EF4-FFF2-40B4-BE49-F238E27FC236}">
                  <a16:creationId xmlns:a16="http://schemas.microsoft.com/office/drawing/2014/main" id="{86CBCB29-BFBA-B34F-B419-0D5C4E3CBE00}"/>
                </a:ext>
              </a:extLst>
            </p:cNvPr>
            <p:cNvSpPr txBox="1"/>
            <p:nvPr/>
          </p:nvSpPr>
          <p:spPr>
            <a:xfrm>
              <a:off x="356648" y="3296209"/>
              <a:ext cx="1868579" cy="11418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dirty="0">
                  <a:solidFill>
                    <a:srgbClr val="6E6E6E"/>
                  </a:solidFill>
                </a:rPr>
                <a:t>Back Test Strategy Design 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zh-CN" dirty="0">
                  <a:solidFill>
                    <a:srgbClr val="6E6E6E"/>
                  </a:solidFill>
                </a:rPr>
                <a:t>Machine Learning 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EF52536-8262-2F48-905B-1A55FB985FC9}"/>
              </a:ext>
            </a:extLst>
          </p:cNvPr>
          <p:cNvGrpSpPr/>
          <p:nvPr/>
        </p:nvGrpSpPr>
        <p:grpSpPr>
          <a:xfrm>
            <a:off x="514350" y="4668433"/>
            <a:ext cx="4124128" cy="1195912"/>
            <a:chOff x="2176889" y="4613902"/>
            <a:chExt cx="4124128" cy="119591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5DF86312-C728-1F4A-9F09-0B590FF0FA30}"/>
                </a:ext>
              </a:extLst>
            </p:cNvPr>
            <p:cNvSpPr txBox="1"/>
            <p:nvPr/>
          </p:nvSpPr>
          <p:spPr>
            <a:xfrm>
              <a:off x="2479101" y="4981025"/>
              <a:ext cx="16907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>
                  <a:solidFill>
                    <a:srgbClr val="6E6E6E"/>
                  </a:solidFill>
                </a:rPr>
                <a:t>Technology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C9FC312-91A8-F141-9B23-CB09168C0696}"/>
                </a:ext>
              </a:extLst>
            </p:cNvPr>
            <p:cNvSpPr txBox="1"/>
            <p:nvPr/>
          </p:nvSpPr>
          <p:spPr>
            <a:xfrm>
              <a:off x="4614495" y="4724756"/>
              <a:ext cx="168652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dirty="0" err="1">
                  <a:solidFill>
                    <a:srgbClr val="6E6E6E"/>
                  </a:solidFill>
                </a:rPr>
                <a:t>Vue.js</a:t>
              </a:r>
              <a:endParaRPr kumimoji="1" lang="en-US" altLang="zh-CN" sz="2000" dirty="0">
                <a:solidFill>
                  <a:srgbClr val="6E6E6E"/>
                </a:solidFill>
              </a:endParaRPr>
            </a:p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Python Django</a:t>
              </a:r>
            </a:p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MySQL</a:t>
              </a:r>
            </a:p>
          </p:txBody>
        </p:sp>
        <p:sp>
          <p:nvSpPr>
            <p:cNvPr id="14" name="左中括号 13">
              <a:extLst>
                <a:ext uri="{FF2B5EF4-FFF2-40B4-BE49-F238E27FC236}">
                  <a16:creationId xmlns:a16="http://schemas.microsoft.com/office/drawing/2014/main" id="{9E007B4F-6AC4-D642-B377-34E78C088883}"/>
                </a:ext>
              </a:extLst>
            </p:cNvPr>
            <p:cNvSpPr/>
            <p:nvPr/>
          </p:nvSpPr>
          <p:spPr>
            <a:xfrm>
              <a:off x="4332323" y="4613902"/>
              <a:ext cx="207885" cy="1195912"/>
            </a:xfrm>
            <a:prstGeom prst="leftBracket">
              <a:avLst/>
            </a:prstGeom>
            <a:ln w="22225"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6" name="直线连接符 15">
              <a:extLst>
                <a:ext uri="{FF2B5EF4-FFF2-40B4-BE49-F238E27FC236}">
                  <a16:creationId xmlns:a16="http://schemas.microsoft.com/office/drawing/2014/main" id="{52A869CC-38F7-324B-9B61-A01D524E66FF}"/>
                </a:ext>
              </a:extLst>
            </p:cNvPr>
            <p:cNvCxnSpPr>
              <a:stCxn id="14" idx="1"/>
              <a:endCxn id="3" idx="3"/>
            </p:cNvCxnSpPr>
            <p:nvPr/>
          </p:nvCxnSpPr>
          <p:spPr>
            <a:xfrm flipH="1">
              <a:off x="4169816" y="5211858"/>
              <a:ext cx="162507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Freeform 24">
              <a:extLst>
                <a:ext uri="{FF2B5EF4-FFF2-40B4-BE49-F238E27FC236}">
                  <a16:creationId xmlns:a16="http://schemas.microsoft.com/office/drawing/2014/main" id="{FC926DCA-9344-7143-BE18-BF7C9CA981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76889" y="5024608"/>
              <a:ext cx="260385" cy="374497"/>
            </a:xfrm>
            <a:custGeom>
              <a:avLst/>
              <a:gdLst>
                <a:gd name="T0" fmla="*/ 3 w 85"/>
                <a:gd name="T1" fmla="*/ 84 h 122"/>
                <a:gd name="T2" fmla="*/ 17 w 85"/>
                <a:gd name="T3" fmla="*/ 81 h 122"/>
                <a:gd name="T4" fmla="*/ 27 w 85"/>
                <a:gd name="T5" fmla="*/ 51 h 122"/>
                <a:gd name="T6" fmla="*/ 27 w 85"/>
                <a:gd name="T7" fmla="*/ 51 h 122"/>
                <a:gd name="T8" fmla="*/ 27 w 85"/>
                <a:gd name="T9" fmla="*/ 21 h 122"/>
                <a:gd name="T10" fmla="*/ 38 w 85"/>
                <a:gd name="T11" fmla="*/ 15 h 122"/>
                <a:gd name="T12" fmla="*/ 43 w 85"/>
                <a:gd name="T13" fmla="*/ 0 h 122"/>
                <a:gd name="T14" fmla="*/ 48 w 85"/>
                <a:gd name="T15" fmla="*/ 15 h 122"/>
                <a:gd name="T16" fmla="*/ 65 w 85"/>
                <a:gd name="T17" fmla="*/ 36 h 122"/>
                <a:gd name="T18" fmla="*/ 58 w 85"/>
                <a:gd name="T19" fmla="*/ 52 h 122"/>
                <a:gd name="T20" fmla="*/ 69 w 85"/>
                <a:gd name="T21" fmla="*/ 81 h 122"/>
                <a:gd name="T22" fmla="*/ 83 w 85"/>
                <a:gd name="T23" fmla="*/ 84 h 122"/>
                <a:gd name="T24" fmla="*/ 72 w 85"/>
                <a:gd name="T25" fmla="*/ 86 h 122"/>
                <a:gd name="T26" fmla="*/ 81 w 85"/>
                <a:gd name="T27" fmla="*/ 111 h 122"/>
                <a:gd name="T28" fmla="*/ 85 w 85"/>
                <a:gd name="T29" fmla="*/ 117 h 122"/>
                <a:gd name="T30" fmla="*/ 79 w 85"/>
                <a:gd name="T31" fmla="*/ 120 h 122"/>
                <a:gd name="T32" fmla="*/ 76 w 85"/>
                <a:gd name="T33" fmla="*/ 113 h 122"/>
                <a:gd name="T34" fmla="*/ 61 w 85"/>
                <a:gd name="T35" fmla="*/ 86 h 122"/>
                <a:gd name="T36" fmla="*/ 48 w 85"/>
                <a:gd name="T37" fmla="*/ 90 h 122"/>
                <a:gd name="T38" fmla="*/ 38 w 85"/>
                <a:gd name="T39" fmla="*/ 90 h 122"/>
                <a:gd name="T40" fmla="*/ 24 w 85"/>
                <a:gd name="T41" fmla="*/ 86 h 122"/>
                <a:gd name="T42" fmla="*/ 9 w 85"/>
                <a:gd name="T43" fmla="*/ 113 h 122"/>
                <a:gd name="T44" fmla="*/ 6 w 85"/>
                <a:gd name="T45" fmla="*/ 120 h 122"/>
                <a:gd name="T46" fmla="*/ 1 w 85"/>
                <a:gd name="T47" fmla="*/ 117 h 122"/>
                <a:gd name="T48" fmla="*/ 4 w 85"/>
                <a:gd name="T49" fmla="*/ 111 h 122"/>
                <a:gd name="T50" fmla="*/ 14 w 85"/>
                <a:gd name="T51" fmla="*/ 86 h 122"/>
                <a:gd name="T52" fmla="*/ 38 w 85"/>
                <a:gd name="T53" fmla="*/ 81 h 122"/>
                <a:gd name="T54" fmla="*/ 38 w 85"/>
                <a:gd name="T55" fmla="*/ 77 h 122"/>
                <a:gd name="T56" fmla="*/ 48 w 85"/>
                <a:gd name="T57" fmla="*/ 77 h 122"/>
                <a:gd name="T58" fmla="*/ 58 w 85"/>
                <a:gd name="T59" fmla="*/ 81 h 122"/>
                <a:gd name="T60" fmla="*/ 38 w 85"/>
                <a:gd name="T61" fmla="*/ 57 h 122"/>
                <a:gd name="T62" fmla="*/ 38 w 85"/>
                <a:gd name="T63" fmla="*/ 81 h 122"/>
                <a:gd name="T64" fmla="*/ 52 w 85"/>
                <a:gd name="T65" fmla="*/ 27 h 122"/>
                <a:gd name="T66" fmla="*/ 34 w 85"/>
                <a:gd name="T67" fmla="*/ 27 h 122"/>
                <a:gd name="T68" fmla="*/ 34 w 85"/>
                <a:gd name="T69" fmla="*/ 45 h 122"/>
                <a:gd name="T70" fmla="*/ 48 w 85"/>
                <a:gd name="T71" fmla="*/ 47 h 122"/>
                <a:gd name="T72" fmla="*/ 52 w 85"/>
                <a:gd name="T73" fmla="*/ 45 h 122"/>
                <a:gd name="T74" fmla="*/ 52 w 85"/>
                <a:gd name="T75" fmla="*/ 2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5" h="122">
                  <a:moveTo>
                    <a:pt x="6" y="86"/>
                  </a:moveTo>
                  <a:cubicBezTo>
                    <a:pt x="4" y="86"/>
                    <a:pt x="3" y="85"/>
                    <a:pt x="3" y="84"/>
                  </a:cubicBezTo>
                  <a:cubicBezTo>
                    <a:pt x="3" y="82"/>
                    <a:pt x="4" y="81"/>
                    <a:pt x="6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29" y="53"/>
                    <a:pt x="28" y="52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3" y="47"/>
                    <a:pt x="21" y="42"/>
                    <a:pt x="21" y="36"/>
                  </a:cubicBezTo>
                  <a:cubicBezTo>
                    <a:pt x="21" y="30"/>
                    <a:pt x="23" y="25"/>
                    <a:pt x="27" y="21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0" y="18"/>
                    <a:pt x="34" y="16"/>
                    <a:pt x="38" y="1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2"/>
                    <a:pt x="40" y="0"/>
                    <a:pt x="43" y="0"/>
                  </a:cubicBezTo>
                  <a:cubicBezTo>
                    <a:pt x="45" y="0"/>
                    <a:pt x="48" y="2"/>
                    <a:pt x="48" y="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52" y="16"/>
                    <a:pt x="55" y="18"/>
                    <a:pt x="58" y="21"/>
                  </a:cubicBezTo>
                  <a:cubicBezTo>
                    <a:pt x="62" y="25"/>
                    <a:pt x="65" y="30"/>
                    <a:pt x="65" y="36"/>
                  </a:cubicBezTo>
                  <a:cubicBezTo>
                    <a:pt x="65" y="42"/>
                    <a:pt x="62" y="47"/>
                    <a:pt x="58" y="51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57" y="52"/>
                    <a:pt x="57" y="53"/>
                    <a:pt x="56" y="54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80" y="81"/>
                    <a:pt x="80" y="81"/>
                    <a:pt x="80" y="81"/>
                  </a:cubicBezTo>
                  <a:cubicBezTo>
                    <a:pt x="81" y="81"/>
                    <a:pt x="83" y="82"/>
                    <a:pt x="83" y="84"/>
                  </a:cubicBezTo>
                  <a:cubicBezTo>
                    <a:pt x="83" y="85"/>
                    <a:pt x="81" y="86"/>
                    <a:pt x="80" y="86"/>
                  </a:cubicBezTo>
                  <a:cubicBezTo>
                    <a:pt x="72" y="86"/>
                    <a:pt x="72" y="86"/>
                    <a:pt x="72" y="86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2" y="108"/>
                    <a:pt x="82" y="110"/>
                    <a:pt x="81" y="111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5" y="119"/>
                    <a:pt x="85" y="121"/>
                    <a:pt x="83" y="121"/>
                  </a:cubicBezTo>
                  <a:cubicBezTo>
                    <a:pt x="82" y="122"/>
                    <a:pt x="80" y="121"/>
                    <a:pt x="79" y="120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5" y="113"/>
                    <a:pt x="74" y="112"/>
                    <a:pt x="73" y="111"/>
                  </a:cubicBezTo>
                  <a:cubicBezTo>
                    <a:pt x="61" y="86"/>
                    <a:pt x="61" y="86"/>
                    <a:pt x="61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93"/>
                    <a:pt x="45" y="95"/>
                    <a:pt x="43" y="95"/>
                  </a:cubicBezTo>
                  <a:cubicBezTo>
                    <a:pt x="40" y="95"/>
                    <a:pt x="38" y="93"/>
                    <a:pt x="38" y="90"/>
                  </a:cubicBezTo>
                  <a:cubicBezTo>
                    <a:pt x="38" y="86"/>
                    <a:pt x="38" y="86"/>
                    <a:pt x="38" y="86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13" y="111"/>
                    <a:pt x="13" y="111"/>
                    <a:pt x="13" y="111"/>
                  </a:cubicBezTo>
                  <a:cubicBezTo>
                    <a:pt x="12" y="112"/>
                    <a:pt x="11" y="113"/>
                    <a:pt x="9" y="113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21"/>
                    <a:pt x="4" y="122"/>
                    <a:pt x="2" y="121"/>
                  </a:cubicBezTo>
                  <a:cubicBezTo>
                    <a:pt x="1" y="121"/>
                    <a:pt x="0" y="119"/>
                    <a:pt x="1" y="117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4" y="110"/>
                    <a:pt x="3" y="108"/>
                    <a:pt x="4" y="107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6" y="86"/>
                    <a:pt x="6" y="86"/>
                    <a:pt x="6" y="86"/>
                  </a:cubicBezTo>
                  <a:close/>
                  <a:moveTo>
                    <a:pt x="38" y="81"/>
                  </a:moveTo>
                  <a:cubicBezTo>
                    <a:pt x="38" y="81"/>
                    <a:pt x="38" y="81"/>
                    <a:pt x="38" y="81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8" y="75"/>
                    <a:pt x="40" y="72"/>
                    <a:pt x="43" y="72"/>
                  </a:cubicBezTo>
                  <a:cubicBezTo>
                    <a:pt x="45" y="72"/>
                    <a:pt x="48" y="75"/>
                    <a:pt x="48" y="77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58" y="81"/>
                    <a:pt x="58" y="81"/>
                    <a:pt x="58" y="81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4" y="58"/>
                    <a:pt x="41" y="58"/>
                    <a:pt x="38" y="57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38" y="81"/>
                    <a:pt x="38" y="81"/>
                    <a:pt x="38" y="81"/>
                  </a:cubicBezTo>
                  <a:close/>
                  <a:moveTo>
                    <a:pt x="52" y="27"/>
                  </a:moveTo>
                  <a:cubicBezTo>
                    <a:pt x="52" y="27"/>
                    <a:pt x="52" y="27"/>
                    <a:pt x="52" y="27"/>
                  </a:cubicBezTo>
                  <a:cubicBezTo>
                    <a:pt x="47" y="22"/>
                    <a:pt x="39" y="22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2" y="30"/>
                    <a:pt x="30" y="33"/>
                    <a:pt x="30" y="36"/>
                  </a:cubicBezTo>
                  <a:cubicBezTo>
                    <a:pt x="30" y="39"/>
                    <a:pt x="32" y="43"/>
                    <a:pt x="34" y="45"/>
                  </a:cubicBezTo>
                  <a:cubicBezTo>
                    <a:pt x="38" y="48"/>
                    <a:pt x="43" y="49"/>
                    <a:pt x="48" y="47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9" y="47"/>
                    <a:pt x="50" y="46"/>
                    <a:pt x="51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54" y="43"/>
                    <a:pt x="55" y="39"/>
                    <a:pt x="55" y="36"/>
                  </a:cubicBezTo>
                  <a:cubicBezTo>
                    <a:pt x="55" y="33"/>
                    <a:pt x="54" y="30"/>
                    <a:pt x="52" y="27"/>
                  </a:cubicBezTo>
                  <a:cubicBezTo>
                    <a:pt x="52" y="27"/>
                    <a:pt x="52" y="27"/>
                    <a:pt x="52" y="27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CB0E3DF-6E27-DB42-B469-06C0ED5EF148}"/>
              </a:ext>
            </a:extLst>
          </p:cNvPr>
          <p:cNvGrpSpPr/>
          <p:nvPr/>
        </p:nvGrpSpPr>
        <p:grpSpPr>
          <a:xfrm>
            <a:off x="5066501" y="4472800"/>
            <a:ext cx="3069934" cy="1631216"/>
            <a:chOff x="3231083" y="4396249"/>
            <a:chExt cx="3069934" cy="1631216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5B9E90B5-C5C5-AC45-8DA1-543D5596689F}"/>
                </a:ext>
              </a:extLst>
            </p:cNvPr>
            <p:cNvSpPr txBox="1"/>
            <p:nvPr/>
          </p:nvSpPr>
          <p:spPr>
            <a:xfrm>
              <a:off x="3231083" y="4981025"/>
              <a:ext cx="938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>
                  <a:solidFill>
                    <a:srgbClr val="6E6E6E"/>
                  </a:solidFill>
                </a:rPr>
                <a:t>Tools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C2EC715C-15DE-2C46-A19E-1AB69428FF80}"/>
                </a:ext>
              </a:extLst>
            </p:cNvPr>
            <p:cNvSpPr txBox="1"/>
            <p:nvPr/>
          </p:nvSpPr>
          <p:spPr>
            <a:xfrm>
              <a:off x="4614495" y="4396249"/>
              <a:ext cx="1686522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Sublime</a:t>
              </a:r>
            </a:p>
            <a:p>
              <a:pPr algn="ctr"/>
              <a:r>
                <a:rPr kumimoji="1" lang="en-US" altLang="zh-CN" sz="2000" dirty="0" err="1">
                  <a:solidFill>
                    <a:srgbClr val="6E6E6E"/>
                  </a:solidFill>
                </a:rPr>
                <a:t>Pycharm</a:t>
              </a:r>
              <a:endParaRPr kumimoji="1" lang="en-US" altLang="zh-CN" sz="2000" dirty="0">
                <a:solidFill>
                  <a:srgbClr val="6E6E6E"/>
                </a:solidFill>
              </a:endParaRPr>
            </a:p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Git</a:t>
              </a:r>
            </a:p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Postman</a:t>
              </a:r>
            </a:p>
            <a:p>
              <a:pPr algn="ctr"/>
              <a:r>
                <a:rPr kumimoji="1" lang="en-US" altLang="zh-CN" sz="2000" dirty="0">
                  <a:solidFill>
                    <a:srgbClr val="6E6E6E"/>
                  </a:solidFill>
                </a:rPr>
                <a:t>Swagger</a:t>
              </a:r>
            </a:p>
          </p:txBody>
        </p:sp>
        <p:sp>
          <p:nvSpPr>
            <p:cNvPr id="56" name="左中括号 55">
              <a:extLst>
                <a:ext uri="{FF2B5EF4-FFF2-40B4-BE49-F238E27FC236}">
                  <a16:creationId xmlns:a16="http://schemas.microsoft.com/office/drawing/2014/main" id="{E662AF25-F537-4E4A-BAE0-79FD6950EDFC}"/>
                </a:ext>
              </a:extLst>
            </p:cNvPr>
            <p:cNvSpPr/>
            <p:nvPr/>
          </p:nvSpPr>
          <p:spPr>
            <a:xfrm>
              <a:off x="4332323" y="4613902"/>
              <a:ext cx="207885" cy="1195912"/>
            </a:xfrm>
            <a:prstGeom prst="leftBracket">
              <a:avLst/>
            </a:prstGeom>
            <a:ln w="22225"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57" name="直线连接符 56">
              <a:extLst>
                <a:ext uri="{FF2B5EF4-FFF2-40B4-BE49-F238E27FC236}">
                  <a16:creationId xmlns:a16="http://schemas.microsoft.com/office/drawing/2014/main" id="{1CF21EC4-136F-194F-B276-A3A6977D6DAA}"/>
                </a:ext>
              </a:extLst>
            </p:cNvPr>
            <p:cNvCxnSpPr>
              <a:cxnSpLocks/>
              <a:stCxn id="56" idx="1"/>
              <a:endCxn id="54" idx="3"/>
            </p:cNvCxnSpPr>
            <p:nvPr/>
          </p:nvCxnSpPr>
          <p:spPr>
            <a:xfrm flipH="1">
              <a:off x="4169816" y="5211858"/>
              <a:ext cx="162507" cy="0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79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5E4CA-0949-F94F-82B4-D5D90899F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1" y="1893363"/>
            <a:ext cx="7773339" cy="1883876"/>
          </a:xfrm>
        </p:spPr>
        <p:txBody>
          <a:bodyPr>
            <a:normAutofit/>
          </a:bodyPr>
          <a:lstStyle/>
          <a:p>
            <a:r>
              <a:rPr lang="en-US" sz="4425" dirty="0">
                <a:solidFill>
                  <a:srgbClr val="6E6E6E"/>
                </a:solidFill>
              </a:rPr>
              <a:t>Questions?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300CE-B5D6-834E-B838-D83829341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331" y="4095731"/>
            <a:ext cx="7773339" cy="855483"/>
          </a:xfrm>
        </p:spPr>
        <p:txBody>
          <a:bodyPr>
            <a:normAutofit/>
          </a:bodyPr>
          <a:lstStyle/>
          <a:p>
            <a:r>
              <a:rPr lang="en-US" sz="2250" dirty="0">
                <a:solidFill>
                  <a:srgbClr val="6E6E6E"/>
                </a:solidFill>
              </a:rPr>
              <a:t>Thank 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6B03B17-1FD9-6D4C-8D82-6C175EA28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69667" y="5928916"/>
            <a:ext cx="5004665" cy="273844"/>
          </a:xfrm>
        </p:spPr>
        <p:txBody>
          <a:bodyPr/>
          <a:lstStyle/>
          <a:p>
            <a:pPr algn="ctr"/>
            <a:r>
              <a:rPr lang="en-US" sz="1050" dirty="0"/>
              <a:t>Maggie Davis Sue Sophy  Aug.2019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B2D90-A792-4840-918A-A63A0E83A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Graphic 22">
            <a:extLst>
              <a:ext uri="{FF2B5EF4-FFF2-40B4-BE49-F238E27FC236}">
                <a16:creationId xmlns:a16="http://schemas.microsoft.com/office/drawing/2014/main" id="{57E6E6AB-1F01-604C-8D49-4B85A0831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6681" y="385733"/>
            <a:ext cx="970816" cy="62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2323</TotalTime>
  <Words>233</Words>
  <Application>Microsoft Macintosh PowerPoint</Application>
  <PresentationFormat>全屏显示(4:3)</PresentationFormat>
  <Paragraphs>79</Paragraphs>
  <Slides>7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等线</vt:lpstr>
      <vt:lpstr>宋体</vt:lpstr>
      <vt:lpstr>微软雅黑 Light</vt:lpstr>
      <vt:lpstr>Aharoni</vt:lpstr>
      <vt:lpstr>HeadLineA</vt:lpstr>
      <vt:lpstr>Apple Symbols</vt:lpstr>
      <vt:lpstr>Arial</vt:lpstr>
      <vt:lpstr>Athelas</vt:lpstr>
      <vt:lpstr>Calibri</vt:lpstr>
      <vt:lpstr>Tw Cen MT</vt:lpstr>
      <vt:lpstr>Droplet</vt:lpstr>
      <vt:lpstr>Quantophia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Questions?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 Testing Platform </dc:title>
  <dc:creator>Ruoxi Zhao</dc:creator>
  <cp:lastModifiedBy>Maggie</cp:lastModifiedBy>
  <cp:revision>131</cp:revision>
  <dcterms:created xsi:type="dcterms:W3CDTF">2019-08-14T01:56:12Z</dcterms:created>
  <dcterms:modified xsi:type="dcterms:W3CDTF">2019-08-16T01:33:23Z</dcterms:modified>
</cp:coreProperties>
</file>

<file path=docProps/thumbnail.jpeg>
</file>